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9" r:id="rId3"/>
    <p:sldId id="267" r:id="rId4"/>
    <p:sldId id="270" r:id="rId5"/>
    <p:sldId id="332" r:id="rId6"/>
    <p:sldId id="271" r:id="rId7"/>
    <p:sldId id="272" r:id="rId8"/>
    <p:sldId id="285" r:id="rId9"/>
    <p:sldId id="289" r:id="rId10"/>
    <p:sldId id="33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8" autoAdjust="0"/>
    <p:restoredTop sz="94660"/>
  </p:normalViewPr>
  <p:slideViewPr>
    <p:cSldViewPr>
      <p:cViewPr varScale="1">
        <p:scale>
          <a:sx n="126" d="100"/>
          <a:sy n="126" d="100"/>
        </p:scale>
        <p:origin x="-13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11FF-F303-4054-8E0C-11BF4AC5785F}" type="datetimeFigureOut">
              <a:rPr lang="ru-RU" smtClean="0"/>
              <a:t>24.06.2012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952DD-4F77-4CE8-8712-574F682FD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23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2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3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4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5B2088A-F090-48DA-AB4F-798CB7B59DB6}" type="slidenum">
              <a:rPr lang="en-US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eaLnBrk="1" hangingPunct="1"/>
              <a:t>5</a:t>
            </a:fld>
            <a:endParaRPr lang="en-US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6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7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8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9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4D4F43C-E054-4E97-ADCA-9E30D7826908}" type="slidenum">
              <a:rPr lang="ru-RU" b="0" smtClean="0"/>
              <a:pPr eaLnBrk="1" hangingPunct="1">
                <a:defRPr/>
              </a:pPr>
              <a:t>10</a:t>
            </a:fld>
            <a:endParaRPr lang="ru-RU" b="0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0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5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7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E818D-EA76-4919-A2CA-E1488242F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20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3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7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24.06.2012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7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24.06.2012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83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24.06.2012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9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2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3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B9965-0652-4E0C-AD27-5DBA3E768E64}" type="datetimeFigureOut">
              <a:rPr lang="ru-RU" smtClean="0"/>
              <a:t>24.06.2012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1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2348880"/>
            <a:ext cx="9155431" cy="2160240"/>
          </a:xfrm>
          <a:prstGeom prst="rect">
            <a:avLst/>
          </a:prstGeom>
          <a:solidFill>
            <a:srgbClr val="3260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735" y="238450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188" y="2705725"/>
            <a:ext cx="83421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>
                <a:solidFill>
                  <a:schemeClr val="bg1"/>
                </a:solidFill>
                <a:latin typeface="+mj-lt"/>
              </a:rPr>
              <a:t>«Битрикс24»:</a:t>
            </a:r>
            <a:br>
              <a:rPr lang="ru-RU" sz="3600" dirty="0">
                <a:solidFill>
                  <a:schemeClr val="bg1"/>
                </a:solidFill>
                <a:latin typeface="+mj-lt"/>
              </a:rPr>
            </a:b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новый способ использования корпоративного портала</a:t>
            </a:r>
            <a:endParaRPr lang="ru-RU" sz="3600" dirty="0">
              <a:latin typeface="+mj-lt"/>
            </a:endParaRPr>
          </a:p>
        </p:txBody>
      </p:sp>
      <p:pic>
        <p:nvPicPr>
          <p:cNvPr id="17410" name="Picture 2" descr="C:\Users\Аня\bird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8551"/>
            <a:ext cx="1111099" cy="1034365"/>
          </a:xfrm>
          <a:prstGeom prst="rect">
            <a:avLst/>
          </a:prstGeom>
          <a:noFill/>
          <a:effectLst>
            <a:glow rad="63500">
              <a:schemeClr val="tx2">
                <a:lumMod val="20000"/>
                <a:lumOff val="80000"/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Аня\zubasty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9" y="1172193"/>
            <a:ext cx="1660028" cy="129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Аня\sv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51" y="4797152"/>
            <a:ext cx="1939918" cy="175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428551"/>
            <a:ext cx="1111099" cy="920329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594260" y="1186941"/>
            <a:ext cx="1866172" cy="115447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054254" y="4797153"/>
            <a:ext cx="2813889" cy="175975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54737"/>
            <a:ext cx="2191056" cy="876423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470695" y="5229200"/>
            <a:ext cx="6192242" cy="109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ru-RU" sz="2800" dirty="0" err="1" smtClean="0"/>
              <a:t>Забаров</a:t>
            </a:r>
            <a:r>
              <a:rPr lang="ru-RU" sz="2800" dirty="0" smtClean="0"/>
              <a:t> Рим, директор</a:t>
            </a:r>
            <a:endParaRPr lang="ru-RU" sz="2800" dirty="0"/>
          </a:p>
          <a:p>
            <a:pPr algn="r" eaLnBrk="1" hangingPunct="1"/>
            <a:r>
              <a:rPr lang="ru-RU" sz="2800" dirty="0" smtClean="0"/>
              <a:t>Интернет-компания «</a:t>
            </a:r>
            <a:r>
              <a:rPr lang="ru-RU" sz="2800" dirty="0" err="1" smtClean="0"/>
              <a:t>Симай</a:t>
            </a:r>
            <a:r>
              <a:rPr lang="ru-RU" sz="2800" dirty="0" smtClean="0"/>
              <a:t>», </a:t>
            </a:r>
            <a:r>
              <a:rPr lang="ru-RU" sz="2800" dirty="0" err="1" smtClean="0"/>
              <a:t>г.Уфа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3424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atalia\Downloads\9560810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76" y="11875"/>
            <a:ext cx="4555587" cy="683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94246" y="2134189"/>
            <a:ext cx="58339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000" dirty="0" smtClean="0">
                <a:latin typeface="Calibri" pitchFamily="34" charset="0"/>
                <a:cs typeface="Calibri" pitchFamily="34" charset="0"/>
              </a:rPr>
              <a:t>Спасибо за внимание!</a:t>
            </a:r>
          </a:p>
          <a:p>
            <a:pPr eaLnBrk="1" hangingPunct="1"/>
            <a:r>
              <a:rPr lang="ru-RU" sz="4000" b="0" dirty="0" smtClean="0">
                <a:latin typeface="Calibri" pitchFamily="34" charset="0"/>
                <a:cs typeface="Calibri" pitchFamily="34" charset="0"/>
              </a:rPr>
              <a:t>Вопросы?</a:t>
            </a:r>
            <a:endParaRPr lang="en-US" sz="44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54737"/>
            <a:ext cx="2191056" cy="87642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552" y="4337719"/>
            <a:ext cx="3672408" cy="109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3200" dirty="0" err="1" smtClean="0"/>
              <a:t>Забаров</a:t>
            </a:r>
            <a:r>
              <a:rPr lang="ru-RU" sz="2800" dirty="0" smtClean="0"/>
              <a:t> Рим</a:t>
            </a:r>
            <a:r>
              <a:rPr lang="ru-RU" sz="2800" dirty="0" smtClean="0"/>
              <a:t>,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+7 927 236-85-00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395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165954"/>
            <a:ext cx="6758528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/>
              <a:t>Для кого «Битрикс24</a:t>
            </a:r>
            <a:r>
              <a:rPr lang="ru-RU" sz="3000" b="1" dirty="0" smtClean="0"/>
              <a:t>»?</a:t>
            </a:r>
            <a:endParaRPr lang="ru-RU" sz="3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8718" y="1196110"/>
            <a:ext cx="39446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Сервис «Битрикс24» ориентирован на компании малого и среднего бизнеса, у которых нет собственного ИТ-отдела или ИТ-специалистов.</a:t>
            </a:r>
          </a:p>
        </p:txBody>
      </p:sp>
      <p:pic>
        <p:nvPicPr>
          <p:cNvPr id="13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9877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Изображение 22" descr="8398158_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12" y="0"/>
            <a:ext cx="4573917" cy="68608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1577"/>
            <a:ext cx="2191056" cy="87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36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116632"/>
            <a:ext cx="5904656" cy="872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/>
              <a:t>Создайте свой «Битрикс24» за несколько минут</a:t>
            </a:r>
            <a:r>
              <a:rPr lang="ru-RU" sz="3000" b="1" dirty="0" smtClean="0"/>
              <a:t>!</a:t>
            </a:r>
            <a:endParaRPr lang="en-US" sz="3000" b="1" dirty="0">
              <a:latin typeface="Verdana" pitchFamily="34" charset="0"/>
            </a:endParaRPr>
          </a:p>
        </p:txBody>
      </p:sp>
      <p:pic>
        <p:nvPicPr>
          <p:cNvPr id="5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4981" y="1494664"/>
            <a:ext cx="45320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="1" dirty="0" smtClean="0"/>
              <a:t>Это быстро</a:t>
            </a:r>
            <a:r>
              <a:rPr lang="en-US" sz="2200" b="1" dirty="0" smtClean="0"/>
              <a:t>!</a:t>
            </a:r>
            <a:r>
              <a:rPr lang="ru-RU" sz="2200" dirty="0" smtClean="0"/>
              <a:t> 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2200" dirty="0" smtClean="0"/>
              <a:t>Не нужно устанавливать ПО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2200" dirty="0"/>
              <a:t>Н</a:t>
            </a:r>
            <a:r>
              <a:rPr lang="ru-RU" sz="2200" dirty="0" smtClean="0"/>
              <a:t>е нужно внедрять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2200" dirty="0" smtClean="0"/>
              <a:t>Не нужно учиться  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2200" dirty="0" smtClean="0"/>
              <a:t>Можно начать </a:t>
            </a:r>
            <a:r>
              <a:rPr lang="ru-RU" sz="2200" dirty="0"/>
              <a:t>с </a:t>
            </a:r>
            <a:r>
              <a:rPr lang="ru-RU" sz="2200" dirty="0" smtClean="0"/>
              <a:t>бесплатного тарифа</a:t>
            </a:r>
            <a:endParaRPr lang="ru-RU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/>
              <a:t>Достаточно любого браузера.</a:t>
            </a:r>
          </a:p>
        </p:txBody>
      </p:sp>
      <p:pic>
        <p:nvPicPr>
          <p:cNvPr id="8" name="Изображение 2" descr="reg2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5" r="26819"/>
          <a:stretch/>
        </p:blipFill>
        <p:spPr>
          <a:xfrm>
            <a:off x="5672588" y="1623412"/>
            <a:ext cx="2874198" cy="3460888"/>
          </a:xfrm>
          <a:prstGeom prst="rect">
            <a:avLst/>
          </a:prstGeom>
        </p:spPr>
      </p:pic>
      <p:pic>
        <p:nvPicPr>
          <p:cNvPr id="9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90200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944" y="154736"/>
            <a:ext cx="2191056" cy="87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36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032" y="1182004"/>
            <a:ext cx="33497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ru-RU" dirty="0" smtClean="0"/>
              <a:t>Все </a:t>
            </a:r>
            <a:r>
              <a:rPr lang="ru-RU" dirty="0"/>
              <a:t>данные </a:t>
            </a:r>
            <a:r>
              <a:rPr lang="ru-RU" dirty="0" smtClean="0"/>
              <a:t>хранятся </a:t>
            </a:r>
            <a:r>
              <a:rPr lang="ru-RU" dirty="0"/>
              <a:t>в </a:t>
            </a:r>
            <a:r>
              <a:rPr lang="ru-RU" dirty="0" smtClean="0"/>
              <a:t>нескольких </a:t>
            </a:r>
            <a:r>
              <a:rPr lang="ru-RU" dirty="0" err="1"/>
              <a:t>датацентрах</a:t>
            </a:r>
            <a:r>
              <a:rPr lang="ru-RU" dirty="0"/>
              <a:t> в «облаке» </a:t>
            </a:r>
            <a:r>
              <a:rPr lang="ru-RU" dirty="0" err="1" smtClean="0"/>
              <a:t>Amazon</a:t>
            </a:r>
            <a:r>
              <a:rPr lang="ru-RU" dirty="0" smtClean="0"/>
              <a:t>, </a:t>
            </a:r>
            <a:r>
              <a:rPr lang="ru-RU" dirty="0"/>
              <a:t>что позволяет гарантировать бесперебойную работу сервиса </a:t>
            </a:r>
            <a:r>
              <a:rPr lang="ru-RU" dirty="0" smtClean="0"/>
              <a:t>24/7</a:t>
            </a:r>
            <a:r>
              <a:rPr lang="en-US" dirty="0" smtClean="0"/>
              <a:t>;</a:t>
            </a:r>
            <a:endParaRPr lang="ru-RU" dirty="0" smtClean="0"/>
          </a:p>
          <a:p>
            <a:pPr marL="176213" indent="-176213">
              <a:buFont typeface="Arial" pitchFamily="34" charset="0"/>
              <a:buChar char="•"/>
            </a:pPr>
            <a:endParaRPr lang="ru-RU" dirty="0"/>
          </a:p>
          <a:p>
            <a:pPr marL="176213" indent="-176213">
              <a:buFont typeface="Arial" pitchFamily="34" charset="0"/>
              <a:buChar char="•"/>
            </a:pPr>
            <a:r>
              <a:rPr lang="ru-RU" dirty="0" smtClean="0"/>
              <a:t>Нет </a:t>
            </a:r>
            <a:r>
              <a:rPr lang="ru-RU" dirty="0"/>
              <a:t>необходимости что-то дополнительно устанавливать на ваш </a:t>
            </a:r>
            <a:r>
              <a:rPr lang="ru-RU" dirty="0" smtClean="0"/>
              <a:t>компьютер</a:t>
            </a:r>
            <a:r>
              <a:rPr lang="en-US" dirty="0" smtClean="0"/>
              <a:t>;</a:t>
            </a:r>
            <a:endParaRPr lang="ru-RU" dirty="0" smtClean="0"/>
          </a:p>
          <a:p>
            <a:pPr marL="176213" indent="-176213">
              <a:buFont typeface="Arial" pitchFamily="34" charset="0"/>
              <a:buChar char="•"/>
            </a:pPr>
            <a:endParaRPr lang="ru-RU" dirty="0"/>
          </a:p>
          <a:p>
            <a:pPr marL="176213" indent="-176213">
              <a:buFont typeface="Arial" pitchFamily="34" charset="0"/>
              <a:buChar char="•"/>
            </a:pPr>
            <a:r>
              <a:rPr lang="ru-RU" dirty="0" smtClean="0"/>
              <a:t>Получить  </a:t>
            </a:r>
            <a:r>
              <a:rPr lang="ru-RU" dirty="0"/>
              <a:t>доступ к своим данным и управлять ими вы можете через Интернет, используя обычный браузер.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165954"/>
            <a:ext cx="6758528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/>
              <a:t>Почему «облака»?</a:t>
            </a:r>
            <a:endParaRPr lang="ru-RU" sz="3000" dirty="0"/>
          </a:p>
        </p:txBody>
      </p:sp>
      <p:pic>
        <p:nvPicPr>
          <p:cNvPr id="31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2" y="1236137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0" r="7630"/>
          <a:stretch/>
        </p:blipFill>
        <p:spPr bwMode="auto">
          <a:xfrm>
            <a:off x="3492000" y="0"/>
            <a:ext cx="5662506" cy="687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1577"/>
            <a:ext cx="2191056" cy="87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36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/>
          <p:cNvSpPr txBox="1">
            <a:spLocks noChangeArrowheads="1"/>
          </p:cNvSpPr>
          <p:nvPr/>
        </p:nvSpPr>
        <p:spPr bwMode="auto">
          <a:xfrm>
            <a:off x="425450" y="220663"/>
            <a:ext cx="67595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3100" b="1"/>
              <a:t>Надежность Битрикс24</a:t>
            </a:r>
            <a:endParaRPr lang="en-US" sz="2700" b="1">
              <a:latin typeface="Verdana" pitchFamily="34" charset="0"/>
            </a:endParaRPr>
          </a:p>
        </p:txBody>
      </p:sp>
      <p:pic>
        <p:nvPicPr>
          <p:cNvPr id="26630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3144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Прямоугольник 2"/>
          <p:cNvSpPr>
            <a:spLocks noChangeArrowheads="1"/>
          </p:cNvSpPr>
          <p:nvPr/>
        </p:nvSpPr>
        <p:spPr bwMode="auto">
          <a:xfrm>
            <a:off x="546100" y="1189038"/>
            <a:ext cx="8489950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800" dirty="0"/>
              <a:t>Доступность 24х7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800" dirty="0"/>
              <a:t>Наращивание мощности: неограниченное количество клиентов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800" dirty="0"/>
              <a:t>Отказоустойчивость: дублирование архитектуры, несколько независимых </a:t>
            </a:r>
            <a:r>
              <a:rPr lang="ru-RU" sz="2800" dirty="0" err="1"/>
              <a:t>датацентров</a:t>
            </a:r>
            <a:endParaRPr lang="ru-RU" sz="28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800" dirty="0"/>
              <a:t>Многократное резервное копирование данных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800" dirty="0"/>
              <a:t>Внутренний мониторинг доступности и нагрузки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800" dirty="0"/>
              <a:t>Восстановление данных с точностью до минуты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944" y="154736"/>
            <a:ext cx="2191056" cy="87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194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165954"/>
            <a:ext cx="6758528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/>
              <a:t>Ваши данные – в безопасности</a:t>
            </a:r>
            <a:endParaRPr lang="ru-RU" sz="3000" b="1" dirty="0" smtClean="0">
              <a:latin typeface="Verdana" pitchFamily="34" charset="0"/>
            </a:endParaRPr>
          </a:p>
        </p:txBody>
      </p:sp>
      <p:pic>
        <p:nvPicPr>
          <p:cNvPr id="5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0654" y="1143499"/>
            <a:ext cx="62082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/>
              <a:t>Шифрование данных (SSL)</a:t>
            </a:r>
          </a:p>
          <a:p>
            <a:pPr marL="176213" indent="-176213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/>
              <a:t>Сетевые экраны / фильтры</a:t>
            </a:r>
          </a:p>
          <a:p>
            <a:pPr marL="176213" indent="-176213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/>
              <a:t>Проактивная защита WAF</a:t>
            </a:r>
          </a:p>
          <a:p>
            <a:pPr marL="176213" indent="-176213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/>
              <a:t>Физическое разделение данных разных клиентов</a:t>
            </a:r>
          </a:p>
          <a:p>
            <a:pPr marL="176213" indent="-176213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/>
              <a:t>Повышенная защита дата-центров (SAS 70 </a:t>
            </a:r>
            <a:r>
              <a:rPr lang="ru-RU" sz="2000" dirty="0" err="1"/>
              <a:t>Type</a:t>
            </a:r>
            <a:r>
              <a:rPr lang="ru-RU" sz="2000" dirty="0"/>
              <a:t> II)</a:t>
            </a:r>
          </a:p>
          <a:p>
            <a:pPr marL="176213" indent="-176213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/>
              <a:t>Разграничение прав доступа пользователей</a:t>
            </a:r>
          </a:p>
          <a:p>
            <a:pPr marL="176213" indent="-176213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/>
              <a:t>Два независимых дата-центра в </a:t>
            </a:r>
            <a:r>
              <a:rPr lang="ru-RU" sz="2000" dirty="0" err="1"/>
              <a:t>Amazon</a:t>
            </a:r>
            <a:endParaRPr lang="ru-RU" sz="2000" dirty="0"/>
          </a:p>
        </p:txBody>
      </p:sp>
      <p:pic>
        <p:nvPicPr>
          <p:cNvPr id="2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9877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Изображение 3" descr="promoImg_secure-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257" y="4425639"/>
            <a:ext cx="2375614" cy="19576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944" y="154736"/>
            <a:ext cx="2191056" cy="87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36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" r="74" b="21222"/>
          <a:stretch/>
        </p:blipFill>
        <p:spPr bwMode="auto">
          <a:xfrm>
            <a:off x="0" y="-21603"/>
            <a:ext cx="9144000" cy="594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536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5720" y="165925"/>
            <a:ext cx="6758528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 smtClean="0"/>
              <a:t>Сколько это стоит?</a:t>
            </a:r>
            <a:endParaRPr lang="en-US" sz="3000" b="1" dirty="0" smtClean="0">
              <a:latin typeface="Verdana" pitchFamily="34" charset="0"/>
            </a:endParaRPr>
          </a:p>
        </p:txBody>
      </p:sp>
      <p:pic>
        <p:nvPicPr>
          <p:cNvPr id="6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898" y="1155980"/>
            <a:ext cx="6120680" cy="524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04" y="1225395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944" y="154736"/>
            <a:ext cx="2191056" cy="87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36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8256" y="1162959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 «Битрикс24» всегда можно перейти на коробочный продукт «1С-Битрикс: Корпоративный портал».</a:t>
            </a:r>
            <a:r>
              <a:rPr lang="en-US" sz="2400" dirty="0" smtClean="0"/>
              <a:t> </a:t>
            </a:r>
            <a:endParaRPr lang="ru-RU" sz="2400" dirty="0" smtClean="0"/>
          </a:p>
        </p:txBody>
      </p:sp>
      <p:pic>
        <p:nvPicPr>
          <p:cNvPr id="7" name="Изображение 18" descr="Снимок экрана 2012-04-07 в 14.19.10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522" b="92174" l="2804" r="98131">
                        <a14:foregroundMark x1="15421" y1="74783" x2="15421" y2="74783"/>
                        <a14:foregroundMark x1="31308" y1="66087" x2="31308" y2="66087"/>
                        <a14:foregroundMark x1="34579" y1="48696" x2="34579" y2="48696"/>
                        <a14:foregroundMark x1="25234" y1="49565" x2="25234" y2="49565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26" y="3088049"/>
            <a:ext cx="2221524" cy="119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Изображение 19" descr="box-kp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62" y="2636912"/>
            <a:ext cx="2520280" cy="2676964"/>
          </a:xfrm>
          <a:prstGeom prst="rect">
            <a:avLst/>
          </a:prstGeom>
        </p:spPr>
      </p:pic>
      <p:pic>
        <p:nvPicPr>
          <p:cNvPr id="9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8" y="1279355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25720" y="165925"/>
            <a:ext cx="6758528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Переход на «коробку</a:t>
            </a:r>
            <a:r>
              <a:rPr lang="ru-RU" sz="3200" b="1" dirty="0" smtClean="0"/>
              <a:t>»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944" y="154736"/>
            <a:ext cx="2191056" cy="87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36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238</Words>
  <Application>Microsoft Office PowerPoint</Application>
  <PresentationFormat>Экран (4:3)</PresentationFormat>
  <Paragraphs>49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Воловенко</dc:creator>
  <cp:lastModifiedBy>Рим</cp:lastModifiedBy>
  <cp:revision>71</cp:revision>
  <dcterms:created xsi:type="dcterms:W3CDTF">2012-04-16T14:45:46Z</dcterms:created>
  <dcterms:modified xsi:type="dcterms:W3CDTF">2012-06-23T21:07:52Z</dcterms:modified>
</cp:coreProperties>
</file>